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Microsoft_Equation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02" r:id="rId2"/>
    <p:sldId id="306" r:id="rId3"/>
    <p:sldId id="256" r:id="rId4"/>
    <p:sldId id="270" r:id="rId5"/>
    <p:sldId id="267" r:id="rId6"/>
    <p:sldId id="262" r:id="rId7"/>
    <p:sldId id="263" r:id="rId8"/>
    <p:sldId id="258" r:id="rId9"/>
    <p:sldId id="303" r:id="rId10"/>
    <p:sldId id="305" r:id="rId11"/>
    <p:sldId id="304" r:id="rId12"/>
    <p:sldId id="296" r:id="rId13"/>
    <p:sldId id="297" r:id="rId14"/>
    <p:sldId id="298" r:id="rId15"/>
    <p:sldId id="299" r:id="rId16"/>
    <p:sldId id="300" r:id="rId17"/>
    <p:sldId id="30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1" autoAdjust="0"/>
    <p:restoredTop sz="97094" autoAdjust="0"/>
  </p:normalViewPr>
  <p:slideViewPr>
    <p:cSldViewPr snapToGrid="0" snapToObjects="1" showGuides="1">
      <p:cViewPr>
        <p:scale>
          <a:sx n="75" d="100"/>
          <a:sy n="75" d="100"/>
        </p:scale>
        <p:origin x="-2104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E50AF-1633-724B-A45A-6A6A236CCCFE}" type="datetime1">
              <a:rPr lang="en-US" smtClean="0"/>
              <a:t>10/23/20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FE9C6-3A4B-FD40-AEB2-22BB585CB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285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21B71-3271-BA4C-B429-E5851AA51B9F}" type="datetime1">
              <a:rPr lang="en-US" smtClean="0"/>
              <a:t>10/23/20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FD78E-8E42-8D46-B4B2-BA80FDEE9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476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895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&lt;#&gt;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181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181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E311D-DA4A-3844-AA14-A8BBF55B24F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oleObject" Target="../embeddings/Microsoft_Equation1.bin"/><Relationship Id="rId6" Type="http://schemas.openxmlformats.org/officeDocument/2006/relationships/image" Target="../media/image1.emf"/><Relationship Id="rId7" Type="http://schemas.openxmlformats.org/officeDocument/2006/relationships/image" Target="../media/image4.jpg"/><Relationship Id="rId8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70049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atin typeface="Avenir Medium"/>
                <a:cs typeface="Avenir Medium"/>
              </a:rPr>
              <a:t>AME20216 - Lab I</a:t>
            </a:r>
            <a:br>
              <a:rPr lang="en-US" sz="5400" b="1" dirty="0" smtClean="0">
                <a:latin typeface="Avenir Medium"/>
                <a:cs typeface="Avenir Medium"/>
              </a:rPr>
            </a:br>
            <a:r>
              <a:rPr lang="en-US" sz="5400" b="1" dirty="0" smtClean="0">
                <a:latin typeface="Avenir Medium"/>
                <a:cs typeface="Avenir Medium"/>
              </a:rPr>
              <a:t>L11 - Digital Electronics</a:t>
            </a:r>
            <a:endParaRPr lang="en-US" sz="5400" b="1" dirty="0">
              <a:latin typeface="Avenir Medium"/>
              <a:cs typeface="Avenir Medium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38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631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Digital Computers</a:t>
            </a:r>
            <a:endParaRPr lang="en-US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68942" y="661272"/>
            <a:ext cx="8367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Digital computers </a:t>
            </a:r>
            <a:r>
              <a:rPr lang="en-US" sz="2400" dirty="0" smtClean="0"/>
              <a:t>– numbers are represented by several voltages in “binary code”</a:t>
            </a:r>
            <a:endParaRPr lang="en-US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980513"/>
              </p:ext>
            </p:extLst>
          </p:nvPr>
        </p:nvGraphicFramePr>
        <p:xfrm>
          <a:off x="74705" y="1572863"/>
          <a:ext cx="696258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474"/>
                <a:gridCol w="650768"/>
                <a:gridCol w="773621"/>
                <a:gridCol w="773621"/>
                <a:gridCol w="773621"/>
                <a:gridCol w="773621"/>
                <a:gridCol w="773621"/>
                <a:gridCol w="773621"/>
                <a:gridCol w="773621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128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64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32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16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voltage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0V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0V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3V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3V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0V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0V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3V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3V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141886" y="1757810"/>
            <a:ext cx="2076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51 in 8-bit binary code is 00110011</a:t>
            </a:r>
            <a:endParaRPr lang="en-US" sz="2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582706" y="2971765"/>
            <a:ext cx="7948706" cy="3650709"/>
            <a:chOff x="582706" y="2971765"/>
            <a:chExt cx="7948706" cy="3650709"/>
          </a:xfrm>
        </p:grpSpPr>
        <p:grpSp>
          <p:nvGrpSpPr>
            <p:cNvPr id="11" name="Group 10"/>
            <p:cNvGrpSpPr/>
            <p:nvPr/>
          </p:nvGrpSpPr>
          <p:grpSpPr>
            <a:xfrm>
              <a:off x="582706" y="2971765"/>
              <a:ext cx="7948706" cy="3650709"/>
              <a:chOff x="582706" y="2971765"/>
              <a:chExt cx="7948706" cy="365070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6353" y="5084234"/>
                <a:ext cx="7605059" cy="153824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82706" y="4693451"/>
                <a:ext cx="707380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/>
                  <a:t>Double precision floating-point variable </a:t>
                </a:r>
                <a:r>
                  <a:rPr lang="en-US" sz="2200" dirty="0" smtClean="0"/>
                  <a:t>– 64 bits or 8 bytes</a:t>
                </a:r>
                <a:endParaRPr lang="en-US" sz="22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35106" y="2971765"/>
                <a:ext cx="692930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/>
                  <a:t>Single precision floating-point variable </a:t>
                </a:r>
                <a:r>
                  <a:rPr lang="en-US" sz="2200" dirty="0" smtClean="0"/>
                  <a:t>– 32 bits or 4 bytes</a:t>
                </a:r>
                <a:endParaRPr lang="en-US" sz="2200" dirty="0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9934" y="3507241"/>
                <a:ext cx="6947648" cy="883176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3676197" y="6253142"/>
              <a:ext cx="2557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en.wikipedia.org</a:t>
              </a:r>
              <a:r>
                <a:rPr lang="en-US" dirty="0"/>
                <a:t>/</a:t>
              </a:r>
            </a:p>
          </p:txBody>
        </p:sp>
      </p:grp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59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5465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Analog-to-Digital Converter</a:t>
            </a:r>
            <a:endParaRPr lang="en-US" sz="36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61272"/>
            <a:ext cx="9144000" cy="2725585"/>
            <a:chOff x="0" y="661272"/>
            <a:chExt cx="9144000" cy="2725585"/>
          </a:xfrm>
        </p:grpSpPr>
        <p:sp>
          <p:nvSpPr>
            <p:cNvPr id="10" name="TextBox 9"/>
            <p:cNvSpPr txBox="1"/>
            <p:nvPr/>
          </p:nvSpPr>
          <p:spPr>
            <a:xfrm>
              <a:off x="268942" y="661272"/>
              <a:ext cx="836705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 smtClean="0"/>
                <a:t>A/D </a:t>
              </a:r>
              <a:r>
                <a:rPr lang="en-US" sz="2600" dirty="0" smtClean="0"/>
                <a:t>– analog to digital converter (i.e. LabQuest)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37390" t="2744" b="71877"/>
            <a:stretch/>
          </p:blipFill>
          <p:spPr>
            <a:xfrm>
              <a:off x="0" y="1646387"/>
              <a:ext cx="4922344" cy="174047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/>
            <a:srcRect l="37389" t="27730" r="6462" b="49178"/>
            <a:stretch/>
          </p:blipFill>
          <p:spPr>
            <a:xfrm>
              <a:off x="4729656" y="1803186"/>
              <a:ext cx="4414344" cy="158367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35674" y="1207350"/>
              <a:ext cx="24007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Continuous Analog</a:t>
              </a:r>
              <a:endParaRPr lang="en-US" sz="2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591375" y="1218631"/>
              <a:ext cx="19649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Discrete Digital</a:t>
              </a:r>
              <a:endParaRPr lang="en-US" sz="22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1112" y="3026217"/>
              <a:ext cx="1340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https:/</a:t>
              </a:r>
              <a:r>
                <a:rPr lang="en-US" sz="1200" dirty="0" smtClean="0"/>
                <a:t>/</a:t>
              </a:r>
              <a:r>
                <a:rPr lang="en-US" sz="1200" dirty="0" err="1" smtClean="0"/>
                <a:t>nutaq.com</a:t>
              </a:r>
              <a:endParaRPr lang="en-US" sz="1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3873965"/>
            <a:ext cx="8949092" cy="2691515"/>
            <a:chOff x="0" y="3873965"/>
            <a:chExt cx="8949092" cy="269151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/>
            <a:srcRect l="37389" t="27730" r="6462" b="49178"/>
            <a:stretch/>
          </p:blipFill>
          <p:spPr>
            <a:xfrm>
              <a:off x="0" y="4981809"/>
              <a:ext cx="4414344" cy="158367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861719" y="4397254"/>
              <a:ext cx="19649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Discrete Digital</a:t>
              </a:r>
              <a:endParaRPr lang="en-US" sz="22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3590" y="3873965"/>
              <a:ext cx="836705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1" dirty="0" smtClean="0"/>
                <a:t>D/A </a:t>
              </a:r>
              <a:r>
                <a:rPr lang="en-US" sz="2600" dirty="0" smtClean="0"/>
                <a:t>– digital to analog converter (i.e. an iPod)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"/>
            <a:srcRect l="37389" t="49603" r="6462" b="25921"/>
            <a:stretch/>
          </p:blipFill>
          <p:spPr>
            <a:xfrm>
              <a:off x="4534748" y="4886887"/>
              <a:ext cx="4414344" cy="167859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365579" y="4408534"/>
              <a:ext cx="26468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“Continuous” Analog</a:t>
              </a:r>
              <a:endParaRPr lang="en-US" sz="2200" b="1" dirty="0"/>
            </a:p>
          </p:txBody>
        </p:sp>
      </p:grp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64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454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MEMS Accelerometers</a:t>
            </a:r>
            <a:endParaRPr lang="en-US" sz="3600" b="1" dirty="0"/>
          </a:p>
        </p:txBody>
      </p:sp>
      <p:pic>
        <p:nvPicPr>
          <p:cNvPr id="10" name="Picture 9" descr="MEMS_interdigita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601" y="3113461"/>
            <a:ext cx="4315436" cy="3309246"/>
          </a:xfrm>
          <a:prstGeom prst="rect">
            <a:avLst/>
          </a:prstGeom>
        </p:spPr>
      </p:pic>
      <p:pic>
        <p:nvPicPr>
          <p:cNvPr id="12" name="Picture 11" descr="MEMS_acceleromet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198" y="802518"/>
            <a:ext cx="4083841" cy="1849945"/>
          </a:xfrm>
          <a:prstGeom prst="rect">
            <a:avLst/>
          </a:prstGeom>
        </p:spPr>
      </p:pic>
      <p:pic>
        <p:nvPicPr>
          <p:cNvPr id="14" name="Picture 13" descr="iPhone4_3axis_gyro_MEM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524" y="3253947"/>
            <a:ext cx="3975156" cy="29614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7651" y="3253947"/>
            <a:ext cx="4238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00"/>
                </a:solidFill>
              </a:rPr>
              <a:t>Micro-Electro-Mechanical Systems (MEMS)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998929"/>
            <a:ext cx="463660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</a:t>
            </a:r>
            <a:r>
              <a:rPr lang="en-US" sz="2600" dirty="0" smtClean="0"/>
              <a:t>cceleration causes mass to push on spring and displace the “</a:t>
            </a:r>
            <a:r>
              <a:rPr lang="en-US" sz="2600" dirty="0" err="1"/>
              <a:t>interdigitated</a:t>
            </a:r>
            <a:r>
              <a:rPr lang="en-US" sz="2600" dirty="0" smtClean="0"/>
              <a:t>” electrodes,</a:t>
            </a:r>
          </a:p>
          <a:p>
            <a:r>
              <a:rPr lang="en-US" sz="2600" dirty="0" smtClean="0"/>
              <a:t>changes electric </a:t>
            </a:r>
            <a:r>
              <a:rPr lang="en-US" sz="2600" b="1" dirty="0" smtClean="0"/>
              <a:t>capacitance</a:t>
            </a:r>
            <a:r>
              <a:rPr lang="en-US" sz="2600" dirty="0" smtClean="0"/>
              <a:t>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32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0156" y="856558"/>
            <a:ext cx="3267033" cy="5381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651" y="19430"/>
            <a:ext cx="3189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Accelerometers</a:t>
            </a:r>
            <a:endParaRPr lang="en-US" sz="3600" b="1" dirty="0"/>
          </a:p>
        </p:txBody>
      </p:sp>
      <p:pic>
        <p:nvPicPr>
          <p:cNvPr id="2" name="Picture 1" descr="Wii_mot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65" y="856558"/>
            <a:ext cx="2126820" cy="538144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814469" y="542518"/>
            <a:ext cx="4046690" cy="2906896"/>
            <a:chOff x="99897" y="2240219"/>
            <a:chExt cx="4838923" cy="3645643"/>
          </a:xfrm>
        </p:grpSpPr>
        <p:pic>
          <p:nvPicPr>
            <p:cNvPr id="11" name="Picture 10" descr="boeing_777_glass_cockpit.jpe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897" y="2240219"/>
              <a:ext cx="4838923" cy="363322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9897" y="5354109"/>
              <a:ext cx="3630711" cy="531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Boeing 777 glass cockpit.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280" y="3607152"/>
            <a:ext cx="4173720" cy="2934074"/>
          </a:xfrm>
          <a:prstGeom prst="rect">
            <a:avLst/>
          </a:prstGeom>
        </p:spPr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09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6521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ADXL337 – MEMS Accelerometer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39781" y="871398"/>
            <a:ext cx="7829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3-axis Accelerometer.  Analog sensor outputs voltage linearly related to acceleration.</a:t>
            </a:r>
            <a:endParaRPr lang="en-US" sz="2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1" y="1813749"/>
            <a:ext cx="4523098" cy="452309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41755" y="3400202"/>
            <a:ext cx="39948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-3</a:t>
            </a:r>
            <a:r>
              <a:rPr lang="en-US" sz="2600" i="1" dirty="0" smtClean="0"/>
              <a:t>g</a:t>
            </a:r>
            <a:r>
              <a:rPr lang="en-US" sz="2600" dirty="0" smtClean="0"/>
              <a:t> (-30 m/s</a:t>
            </a:r>
            <a:r>
              <a:rPr lang="en-US" sz="2600" baseline="30000" dirty="0" smtClean="0"/>
              <a:t>2</a:t>
            </a:r>
            <a:r>
              <a:rPr lang="en-US" sz="2600" dirty="0" smtClean="0"/>
              <a:t>)        ---&gt;       0V</a:t>
            </a:r>
          </a:p>
          <a:p>
            <a:r>
              <a:rPr lang="en-US" sz="2600" dirty="0" smtClean="0"/>
              <a:t>+3</a:t>
            </a:r>
            <a:r>
              <a:rPr lang="en-US" sz="2600" i="1" dirty="0" smtClean="0"/>
              <a:t>g </a:t>
            </a:r>
            <a:r>
              <a:rPr lang="en-US" sz="2600" dirty="0" smtClean="0"/>
              <a:t>(+30 m/s</a:t>
            </a:r>
            <a:r>
              <a:rPr lang="en-US" sz="2600" baseline="30000" dirty="0" smtClean="0"/>
              <a:t>2</a:t>
            </a:r>
            <a:r>
              <a:rPr lang="en-US" sz="2600" dirty="0" smtClean="0"/>
              <a:t>)       ---&gt;      3V</a:t>
            </a:r>
            <a:endParaRPr lang="en-US" sz="2600" dirty="0"/>
          </a:p>
        </p:txBody>
      </p:sp>
      <p:sp>
        <p:nvSpPr>
          <p:cNvPr id="29" name="TextBox 28"/>
          <p:cNvSpPr txBox="1"/>
          <p:nvPr/>
        </p:nvSpPr>
        <p:spPr>
          <a:xfrm>
            <a:off x="7434799" y="2841147"/>
            <a:ext cx="170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voltage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74059" y="2841147"/>
            <a:ext cx="133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acceleration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894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4364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SparkFun</a:t>
            </a:r>
            <a:r>
              <a:rPr lang="en-US" sz="3600" b="1" dirty="0" smtClean="0"/>
              <a:t> Data Logger</a:t>
            </a:r>
            <a:endParaRPr lang="en-US" sz="3600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1" y="1208241"/>
            <a:ext cx="5659174" cy="56497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853" y="739735"/>
            <a:ext cx="88091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10-bit Analog-to-digital</a:t>
            </a:r>
            <a:r>
              <a:rPr lang="en-US" sz="2200" dirty="0" smtClean="0"/>
              <a:t> converter (A/D).  Saves voltages to a </a:t>
            </a:r>
            <a:r>
              <a:rPr lang="en-US" sz="2200" dirty="0" err="1" smtClean="0"/>
              <a:t>MicroSD</a:t>
            </a:r>
            <a:r>
              <a:rPr lang="en-US" sz="2200" dirty="0" smtClean="0"/>
              <a:t> card.</a:t>
            </a:r>
            <a:endParaRPr lang="en-US" sz="2200" dirty="0"/>
          </a:p>
        </p:txBody>
      </p:sp>
      <p:sp>
        <p:nvSpPr>
          <p:cNvPr id="2" name="TextBox 1"/>
          <p:cNvSpPr txBox="1"/>
          <p:nvPr/>
        </p:nvSpPr>
        <p:spPr>
          <a:xfrm>
            <a:off x="6510072" y="3128964"/>
            <a:ext cx="20679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0V   ---&gt;  0</a:t>
            </a:r>
          </a:p>
          <a:p>
            <a:r>
              <a:rPr lang="en-US" sz="2600" dirty="0" smtClean="0"/>
              <a:t>3V   ---&gt;  1023</a:t>
            </a:r>
            <a:endParaRPr lang="en-US" sz="2600" dirty="0"/>
          </a:p>
        </p:txBody>
      </p:sp>
      <p:sp>
        <p:nvSpPr>
          <p:cNvPr id="3" name="TextBox 2"/>
          <p:cNvSpPr txBox="1"/>
          <p:nvPr/>
        </p:nvSpPr>
        <p:spPr>
          <a:xfrm>
            <a:off x="6349789" y="2490456"/>
            <a:ext cx="875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analog</a:t>
            </a:r>
          </a:p>
          <a:p>
            <a:r>
              <a:rPr lang="en-US" dirty="0" smtClean="0"/>
              <a:t>voltage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7665" y="2490456"/>
            <a:ext cx="76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10-bit</a:t>
            </a:r>
          </a:p>
          <a:p>
            <a:r>
              <a:rPr lang="en-US" dirty="0" smtClean="0"/>
              <a:t>digital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514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3786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2-point Calibration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39781" y="871398"/>
            <a:ext cx="7829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2-point calibrations of the system are performed by rotating the sensor about its axes.</a:t>
            </a:r>
            <a:endParaRPr lang="en-US" sz="2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1" y="2410361"/>
            <a:ext cx="3926485" cy="392648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43508" y="1973826"/>
            <a:ext cx="30702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 smtClean="0"/>
              <a:t>a</a:t>
            </a:r>
            <a:r>
              <a:rPr lang="en-US" sz="2600" i="1" baseline="-25000" dirty="0" smtClean="0"/>
              <a:t>y</a:t>
            </a:r>
            <a:r>
              <a:rPr lang="en-US" sz="2600" dirty="0" smtClean="0"/>
              <a:t> = +1</a:t>
            </a:r>
            <a:r>
              <a:rPr lang="en-US" sz="2600" i="1" dirty="0" smtClean="0"/>
              <a:t>g</a:t>
            </a:r>
            <a:r>
              <a:rPr lang="en-US" sz="2600" dirty="0" smtClean="0"/>
              <a:t> (9.8 m/s</a:t>
            </a:r>
            <a:r>
              <a:rPr lang="en-US" sz="2600" baseline="30000" dirty="0" smtClean="0"/>
              <a:t>2</a:t>
            </a:r>
            <a:r>
              <a:rPr lang="en-US" sz="2600" dirty="0" smtClean="0"/>
              <a:t>)</a:t>
            </a:r>
            <a:endParaRPr lang="en-US" sz="2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807414" y="2466269"/>
            <a:ext cx="3926485" cy="39264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83181" y="1963653"/>
            <a:ext cx="30702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 smtClean="0"/>
              <a:t>a</a:t>
            </a:r>
            <a:r>
              <a:rPr lang="en-US" sz="2600" i="1" baseline="-25000" dirty="0" smtClean="0"/>
              <a:t>y</a:t>
            </a:r>
            <a:r>
              <a:rPr lang="en-US" sz="2600" dirty="0" smtClean="0"/>
              <a:t> = -1</a:t>
            </a:r>
            <a:r>
              <a:rPr lang="en-US" sz="2600" i="1" dirty="0" smtClean="0"/>
              <a:t>g</a:t>
            </a:r>
            <a:r>
              <a:rPr lang="en-US" sz="2600" dirty="0" smtClean="0"/>
              <a:t> (-9.8 m/s</a:t>
            </a:r>
            <a:r>
              <a:rPr lang="en-US" sz="2600" baseline="30000" dirty="0" smtClean="0"/>
              <a:t>2</a:t>
            </a:r>
            <a:r>
              <a:rPr lang="en-US" sz="2600" dirty="0" smtClean="0"/>
              <a:t>)</a:t>
            </a:r>
            <a:endParaRPr lang="en-US" sz="26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5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51" y="19430"/>
            <a:ext cx="4570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Telemetry of an RC Car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22919" y="871398"/>
            <a:ext cx="82708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Acceleration data will be recorded at a sampling frequency </a:t>
            </a:r>
            <a:r>
              <a:rPr lang="en-US" sz="2200" i="1" dirty="0" err="1" smtClean="0"/>
              <a:t>f</a:t>
            </a:r>
            <a:r>
              <a:rPr lang="en-US" sz="2200" i="1" baseline="-25000" dirty="0" err="1" smtClean="0"/>
              <a:t>s</a:t>
            </a:r>
            <a:r>
              <a:rPr lang="en-US" sz="2200" dirty="0" smtClean="0"/>
              <a:t> = 50 Hz.</a:t>
            </a:r>
            <a:endParaRPr lang="en-US" sz="2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7389" t="27730" r="6462" b="49178"/>
          <a:stretch/>
        </p:blipFill>
        <p:spPr>
          <a:xfrm>
            <a:off x="4475656" y="2368914"/>
            <a:ext cx="4414344" cy="1583671"/>
          </a:xfrm>
          <a:prstGeom prst="rect">
            <a:avLst/>
          </a:prstGeom>
        </p:spPr>
      </p:pic>
      <p:pic>
        <p:nvPicPr>
          <p:cNvPr id="3" name="Picture 2" descr="Screen Shot 2020-03-26 at 1.57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9" y="1535544"/>
            <a:ext cx="3682947" cy="48144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2909" y="4491181"/>
            <a:ext cx="40870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Important:</a:t>
            </a:r>
            <a:r>
              <a:rPr lang="en-US" sz="2200" dirty="0" smtClean="0"/>
              <a:t> See “Data Processing” section of A9 lab handout.</a:t>
            </a:r>
            <a:endParaRPr lang="en-US" sz="220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992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347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Moving Forward</a:t>
            </a:r>
            <a:endParaRPr 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3163" y="60830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Transient Signals </a:t>
            </a:r>
            <a:r>
              <a:rPr lang="en-US" sz="2800" dirty="0" smtClean="0"/>
              <a:t>– Measuring and analyzing  a signal vs. time (A9 and A10)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1707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Probability and Statistics </a:t>
            </a:r>
            <a:r>
              <a:rPr lang="en-US" sz="2800" dirty="0" smtClean="0"/>
              <a:t>– Analyzing data and complex systems (HW4)</a:t>
            </a:r>
          </a:p>
        </p:txBody>
      </p:sp>
      <p:pic>
        <p:nvPicPr>
          <p:cNvPr id="14" name="Picture 13" descr="HW5_transmission_lifetime_distribution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23397" r="6653" b="20078"/>
          <a:stretch/>
        </p:blipFill>
        <p:spPr>
          <a:xfrm>
            <a:off x="4731605" y="3917892"/>
            <a:ext cx="3477823" cy="29401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115" y="4649024"/>
            <a:ext cx="822604" cy="828574"/>
          </a:xfrm>
          <a:prstGeom prst="rect">
            <a:avLst/>
          </a:prstGeom>
        </p:spPr>
      </p:pic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263542"/>
              </p:ext>
            </p:extLst>
          </p:nvPr>
        </p:nvGraphicFramePr>
        <p:xfrm>
          <a:off x="607961" y="5477598"/>
          <a:ext cx="2198689" cy="750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5" imgW="1003300" imgH="342900" progId="Equation.3">
                  <p:embed/>
                </p:oleObj>
              </mc:Choice>
              <mc:Fallback>
                <p:oleObj name="Equation" r:id="rId5" imgW="10033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7961" y="5477598"/>
                        <a:ext cx="2198689" cy="750804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 descr="AMELab2_B9_Part2_Figure1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4" t="7092" r="7056" b="50174"/>
          <a:stretch/>
        </p:blipFill>
        <p:spPr>
          <a:xfrm>
            <a:off x="5115386" y="1202388"/>
            <a:ext cx="2893638" cy="21275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37389" t="27730" r="6462" b="49178"/>
          <a:stretch/>
        </p:blipFill>
        <p:spPr>
          <a:xfrm>
            <a:off x="298224" y="1532987"/>
            <a:ext cx="4414344" cy="158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28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13552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Diodes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0" y="1018634"/>
            <a:ext cx="32954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 diode is a semiconductor device that only allows current to flow in one direction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2077"/>
          <a:stretch/>
        </p:blipFill>
        <p:spPr>
          <a:xfrm>
            <a:off x="3698904" y="159586"/>
            <a:ext cx="4977328" cy="383248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3802023"/>
            <a:ext cx="8577595" cy="3055976"/>
            <a:chOff x="0" y="3802023"/>
            <a:chExt cx="8577595" cy="30559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854" y="4488080"/>
              <a:ext cx="7788741" cy="236991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0" y="3802023"/>
              <a:ext cx="17839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Rectification</a:t>
              </a:r>
              <a:endParaRPr lang="en-US" sz="2400" b="1" dirty="0"/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20571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Transistors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94827" y="578746"/>
            <a:ext cx="8164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Used for </a:t>
            </a:r>
            <a:r>
              <a:rPr lang="en-US" sz="2800" b="1" dirty="0" smtClean="0"/>
              <a:t>Amplifiers</a:t>
            </a:r>
            <a:r>
              <a:rPr lang="en-US" sz="2800" dirty="0" smtClean="0"/>
              <a:t> and </a:t>
            </a:r>
            <a:r>
              <a:rPr lang="en-US" sz="2800" b="1" dirty="0" smtClean="0"/>
              <a:t>Logic Circuits</a:t>
            </a:r>
            <a:endParaRPr lang="en-US" sz="2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2945901" y="1521680"/>
            <a:ext cx="3467321" cy="3760966"/>
            <a:chOff x="3374753" y="1323740"/>
            <a:chExt cx="3467321" cy="3760966"/>
          </a:xfrm>
        </p:grpSpPr>
        <p:grpSp>
          <p:nvGrpSpPr>
            <p:cNvPr id="11" name="Group 10"/>
            <p:cNvGrpSpPr/>
            <p:nvPr/>
          </p:nvGrpSpPr>
          <p:grpSpPr>
            <a:xfrm>
              <a:off x="3374753" y="1745533"/>
              <a:ext cx="3467321" cy="3339173"/>
              <a:chOff x="166903" y="1527996"/>
              <a:chExt cx="2969524" cy="299398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/>
              <a:srcRect r="50000"/>
              <a:stretch/>
            </p:blipFill>
            <p:spPr>
              <a:xfrm>
                <a:off x="166903" y="1527996"/>
                <a:ext cx="2969524" cy="2669717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572691" y="4214208"/>
                <a:ext cx="17292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 smtClean="0"/>
                  <a:t>www.en.wikichip.org</a:t>
                </a:r>
                <a:endParaRPr lang="en-US" sz="1400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515972" y="1323740"/>
              <a:ext cx="11621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MOSFET</a:t>
              </a:r>
              <a:endParaRPr lang="en-US" sz="22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080125" y="1819599"/>
            <a:ext cx="1360817" cy="2065025"/>
            <a:chOff x="6981161" y="1621659"/>
            <a:chExt cx="1360817" cy="206502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1161" y="2325867"/>
              <a:ext cx="1360817" cy="136081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307450" y="1621659"/>
              <a:ext cx="58221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/>
                <a:t>BJT</a:t>
              </a:r>
              <a:endParaRPr lang="en-US" sz="2200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64" y="1819599"/>
            <a:ext cx="2701137" cy="270113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43594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Vacuum Tube Amplifiers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" y="1270153"/>
            <a:ext cx="4046767" cy="4195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270" y="804123"/>
            <a:ext cx="4912730" cy="29776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965" y="3847800"/>
            <a:ext cx="3903840" cy="2834188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950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89267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Electronic Numerical Integrator And </a:t>
            </a:r>
            <a:r>
              <a:rPr lang="en-US" sz="3000" b="1" dirty="0" smtClean="0"/>
              <a:t>Computer (ENIAC)</a:t>
            </a:r>
            <a:endParaRPr lang="en-US" sz="3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52127" y="558829"/>
            <a:ext cx="414245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Built by the US Army in 1946.</a:t>
            </a:r>
          </a:p>
          <a:p>
            <a:r>
              <a:rPr lang="en-US" sz="2600" dirty="0" smtClean="0"/>
              <a:t>17,468 vacuum tubes!</a:t>
            </a:r>
            <a:endParaRPr lang="en-US" sz="2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360" y="742298"/>
            <a:ext cx="4639277" cy="35432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4079" y="6246514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/wiki/ENIAC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82" y="4420674"/>
            <a:ext cx="5715000" cy="1790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43082" y="4532979"/>
            <a:ext cx="31009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Computer programs used to actually contain bugs!</a:t>
            </a:r>
            <a:endParaRPr lang="en-US" sz="2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36" y="1451380"/>
            <a:ext cx="3284159" cy="2805219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6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43885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Integrated Circuits (I.C.s)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786981"/>
            <a:ext cx="517358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Solid state transistors can be fabricated en masse on a silicon substrate!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248797" y="4728043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/wiki/MOSFET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97" y="2118866"/>
            <a:ext cx="4513578" cy="27081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70" y="589607"/>
            <a:ext cx="4127730" cy="30770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r="10438"/>
          <a:stretch>
            <a:fillRect/>
          </a:stretch>
        </p:blipFill>
        <p:spPr>
          <a:xfrm>
            <a:off x="5271085" y="3749117"/>
            <a:ext cx="3614391" cy="30267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09" y="5442430"/>
            <a:ext cx="4112366" cy="116845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387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831"/>
            <a:ext cx="43885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Integrated Circuits (I.C.s)</a:t>
            </a:r>
            <a:endParaRPr lang="en-US" sz="3200" b="1" dirty="0"/>
          </a:p>
        </p:txBody>
      </p:sp>
      <p:pic>
        <p:nvPicPr>
          <p:cNvPr id="6" name="Picture 5" descr="20111121_finalAnneal_w4_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0" y="535566"/>
            <a:ext cx="8357859" cy="626839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E311D-DA4A-3844-AA14-A8BBF55B24FE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36" y="0"/>
            <a:ext cx="3493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Analog vs. Digital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13935" y="830818"/>
            <a:ext cx="3965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Analog </a:t>
            </a:r>
            <a:r>
              <a:rPr lang="en-US" sz="2000" dirty="0" smtClean="0"/>
              <a:t>– A single number is represented by a single voltage.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759257" y="646331"/>
            <a:ext cx="4384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Digital </a:t>
            </a:r>
            <a:r>
              <a:rPr lang="en-US" sz="2000" dirty="0" smtClean="0"/>
              <a:t>– A single number is represented by many voltages that form a “binary code”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126" y="3161352"/>
            <a:ext cx="3554866" cy="19907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219" y="1946608"/>
            <a:ext cx="4206458" cy="534719"/>
          </a:xfrm>
          <a:prstGeom prst="rect">
            <a:avLst/>
          </a:prstGeom>
        </p:spPr>
      </p:pic>
      <p:pic>
        <p:nvPicPr>
          <p:cNvPr id="2" name="Picture 1" descr="Fig1_circu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2" y="1661994"/>
            <a:ext cx="2708243" cy="3826628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AME20216 - Rumbach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31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</TotalTime>
  <Words>580</Words>
  <Application>Microsoft Macintosh PowerPoint</Application>
  <PresentationFormat>On-screen Show (4:3)</PresentationFormat>
  <Paragraphs>124</Paragraphs>
  <Slides>17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Microsoft Equation</vt:lpstr>
      <vt:lpstr>AME20216 - Lab I L11 - Digital Electronics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 Rumbach</dc:creator>
  <cp:lastModifiedBy>Paul Rumbach</cp:lastModifiedBy>
  <cp:revision>85</cp:revision>
  <dcterms:created xsi:type="dcterms:W3CDTF">2015-02-16T18:00:21Z</dcterms:created>
  <dcterms:modified xsi:type="dcterms:W3CDTF">2020-10-23T18:52:16Z</dcterms:modified>
</cp:coreProperties>
</file>